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Nanum Gothic Coding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anumGothicCoding-bold.fntdata"/><Relationship Id="rId10" Type="http://schemas.openxmlformats.org/officeDocument/2006/relationships/slide" Target="slides/slide5.xml"/><Relationship Id="rId32" Type="http://schemas.openxmlformats.org/officeDocument/2006/relationships/font" Target="fonts/NanumGothicCoding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75f3c1fa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75f3c1fa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75f3c1fa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75f3c1fa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75f3c1fa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75f3c1fa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75f3c1fa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75f3c1fa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75f3c1fa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75f3c1fa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75f3c1fa8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75f3c1fa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75f3c1fa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75f3c1fa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75f3c1fa8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75f3c1fa8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75f3c1fa8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75f3c1fa8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75f3c1fa8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75f3c1fa8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9e63347e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9e63347e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75f3c1fa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75f3c1fa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75f3c1fa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75f3c1fa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7600d3fc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7600d3fc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7600d3fc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7600d3fc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75f3c1fa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75f3c1fa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75f3c1fa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75f3c1fa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75f3c1fa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75f3c1fa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75f3c1f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75f3c1f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75f3c1fa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75f3c1fa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75f3c1fa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75f3c1fa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75f3c1fa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75f3c1fa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75f3c1fa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75f3c1fa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75f3c1fa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75f3c1fa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75f3c1fa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75f3c1fa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23.png"/><Relationship Id="rId5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Relationship Id="rId5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Relationship Id="rId5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696750" y="285350"/>
            <a:ext cx="7750500" cy="4628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6" name="Google Shape;56;p13"/>
          <p:cNvSpPr txBox="1"/>
          <p:nvPr/>
        </p:nvSpPr>
        <p:spPr>
          <a:xfrm>
            <a:off x="3409250" y="88190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452850" y="1237700"/>
            <a:ext cx="4269000" cy="14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latin typeface="Nanum Gothic Coding"/>
                <a:ea typeface="Nanum Gothic Coding"/>
                <a:cs typeface="Nanum Gothic Coding"/>
                <a:sym typeface="Nanum Gothic Coding"/>
              </a:rPr>
              <a:t>POSCO:</a:t>
            </a:r>
            <a:endParaRPr b="1" sz="31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latin typeface="Nanum Gothic Coding"/>
                <a:ea typeface="Nanum Gothic Coding"/>
                <a:cs typeface="Nanum Gothic Coding"/>
                <a:sym typeface="Nanum Gothic Coding"/>
              </a:rPr>
              <a:t>Scale 불량 분석</a:t>
            </a:r>
            <a:endParaRPr b="1" sz="3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01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839075" y="305350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A반 1조</a:t>
            </a:r>
            <a:endParaRPr b="1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최우혁</a:t>
            </a:r>
            <a:endParaRPr b="1"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b="0" l="57846" r="23659" t="0"/>
          <a:stretch/>
        </p:blipFill>
        <p:spPr>
          <a:xfrm>
            <a:off x="696750" y="285350"/>
            <a:ext cx="2023226" cy="46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8" name="Google Shape;158;p22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10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712350" y="437250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anum Gothic Coding"/>
                <a:ea typeface="Nanum Gothic Coding"/>
                <a:cs typeface="Nanum Gothic Coding"/>
                <a:sym typeface="Nanum Gothic Coding"/>
              </a:rPr>
              <a:t>각 설명 변수에 대해서 '양품'과 '불량품'의 경향과 이상치를 함께 검사하기 위해서 히스토그람과 각 성분에 대한 기초 통계를 사용하여 데이터를 확인한다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855" l="0" r="0" t="845"/>
          <a:stretch/>
        </p:blipFill>
        <p:spPr>
          <a:xfrm>
            <a:off x="1571088" y="976513"/>
            <a:ext cx="3381807" cy="219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 rotWithShape="1">
          <a:blip r:embed="rId4">
            <a:alphaModFix/>
          </a:blip>
          <a:srcRect b="0" l="4677" r="4677" t="0"/>
          <a:stretch/>
        </p:blipFill>
        <p:spPr>
          <a:xfrm>
            <a:off x="5084547" y="976513"/>
            <a:ext cx="2483000" cy="116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5">
            <a:alphaModFix/>
          </a:blip>
          <a:srcRect b="0" l="4545" r="4545" t="0"/>
          <a:stretch/>
        </p:blipFill>
        <p:spPr>
          <a:xfrm>
            <a:off x="5084547" y="2271879"/>
            <a:ext cx="2488363" cy="116373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712350" y="3435613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FUR_SZ_TEMP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FUR_SZ_TEMP에 의하면 불량품은 낮은~중간 범위에서 낮은 빈도를 보이며, 양품은 낮은, 높은 두 범위에서 높은 빈도를 보임. 수치로는 큰 차이를 알 수 없지만, 회귀분석에 분석할 시 유의미한 차이를 찾을 수 있을 것 같으므로, VITAL FEW로 추가.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70" name="Google Shape;170;p23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11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712350" y="437250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anum Gothic Coding"/>
                <a:ea typeface="Nanum Gothic Coding"/>
                <a:cs typeface="Nanum Gothic Coding"/>
                <a:sym typeface="Nanum Gothic Coding"/>
              </a:rPr>
              <a:t>각 설명 변수에 대해서 '양품'과 '불량품'의 경향과 이상치를 함께 검사하기 위해서 히스토그람과 각 성분에 대한 기초 통계를 사용하여 데이터를 확인한다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b="179" l="0" r="0" t="189"/>
          <a:stretch/>
        </p:blipFill>
        <p:spPr>
          <a:xfrm>
            <a:off x="1571088" y="976513"/>
            <a:ext cx="3381808" cy="219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4">
            <a:alphaModFix/>
          </a:blip>
          <a:srcRect b="0" l="5618" r="5618" t="0"/>
          <a:stretch/>
        </p:blipFill>
        <p:spPr>
          <a:xfrm>
            <a:off x="5084547" y="976513"/>
            <a:ext cx="2483001" cy="116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 rotWithShape="1">
          <a:blip r:embed="rId5">
            <a:alphaModFix/>
          </a:blip>
          <a:srcRect b="0" l="4512" r="4512" t="0"/>
          <a:stretch/>
        </p:blipFill>
        <p:spPr>
          <a:xfrm>
            <a:off x="5084547" y="2271879"/>
            <a:ext cx="2488364" cy="116373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712350" y="3435613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FUR_SZ_TIME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FUR_SZ_TIME의 경우 평균과 표준편차에서 상대적으로 큰 차이를 보이지만, 분포의 생김새는 양품과 불량품이 흡사한 것으로 보임. 분포가 닮았다면 지금의 차이는 샘플의 데이터 부족으로 설명할 수 있으며, 따라서 임의로 유의미한 분석이 어려울 것으로 생각됨.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82" name="Google Shape;182;p24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12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712350" y="437250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anum Gothic Coding"/>
                <a:ea typeface="Nanum Gothic Coding"/>
                <a:cs typeface="Nanum Gothic Coding"/>
                <a:sym typeface="Nanum Gothic Coding"/>
              </a:rPr>
              <a:t>각 설명 변수에 대해서 '양품'과 '불량품'의 경향과 이상치를 함께 검사하기 위해서 히스토그람과 각 성분에 대한 기초 통계를 사용하여 데이터를 확인한다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 b="0" l="631" r="622" t="0"/>
          <a:stretch/>
        </p:blipFill>
        <p:spPr>
          <a:xfrm>
            <a:off x="1571088" y="976513"/>
            <a:ext cx="3381808" cy="219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 rotWithShape="1">
          <a:blip r:embed="rId4">
            <a:alphaModFix/>
          </a:blip>
          <a:srcRect b="0" l="2308" r="2308" t="0"/>
          <a:stretch/>
        </p:blipFill>
        <p:spPr>
          <a:xfrm>
            <a:off x="5084547" y="976513"/>
            <a:ext cx="2483001" cy="116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 rotWithShape="1">
          <a:blip r:embed="rId5">
            <a:alphaModFix/>
          </a:blip>
          <a:srcRect b="0" l="3436" r="3436" t="0"/>
          <a:stretch/>
        </p:blipFill>
        <p:spPr>
          <a:xfrm>
            <a:off x="5084547" y="2271879"/>
            <a:ext cx="2488363" cy="116373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712350" y="3435613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FUR_TIME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FUR_TIME</a:t>
            </a: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 역시 </a:t>
            </a:r>
            <a:r>
              <a:rPr lang="en-GB" sz="12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양품과 불량품이 유사한 그래프 분포를 띈다</a:t>
            </a: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. 양품이 중간 범위에서 상대적으로 적은 분포를 보여주지만 유의미한 분석은 상대적으로 어려울 것으로 생각되므로 FUR_TIME 제외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4" name="Google Shape;194;p25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13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712350" y="437250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anum Gothic Coding"/>
                <a:ea typeface="Nanum Gothic Coding"/>
                <a:cs typeface="Nanum Gothic Coding"/>
                <a:sym typeface="Nanum Gothic Coding"/>
              </a:rPr>
              <a:t>각 설명 변수에 대해서 '양품'과 '불량품'의 경향과 이상치를 함께 검사하기 위해서 히스토그람과 각 성분에 대한 기초 통계를 사용하여 데이터를 확인한다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3">
            <a:alphaModFix/>
          </a:blip>
          <a:srcRect b="835" l="0" r="0" t="845"/>
          <a:stretch/>
        </p:blipFill>
        <p:spPr>
          <a:xfrm>
            <a:off x="1571088" y="976513"/>
            <a:ext cx="3381808" cy="219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 rotWithShape="1">
          <a:blip r:embed="rId4">
            <a:alphaModFix/>
          </a:blip>
          <a:srcRect b="0" l="4462" r="4471" t="0"/>
          <a:stretch/>
        </p:blipFill>
        <p:spPr>
          <a:xfrm>
            <a:off x="5084547" y="976513"/>
            <a:ext cx="2483001" cy="116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 rotWithShape="1">
          <a:blip r:embed="rId5">
            <a:alphaModFix/>
          </a:blip>
          <a:srcRect b="0" l="3993" r="3993" t="0"/>
          <a:stretch/>
        </p:blipFill>
        <p:spPr>
          <a:xfrm>
            <a:off x="5084547" y="2271879"/>
            <a:ext cx="2488363" cy="116373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/>
        </p:nvSpPr>
        <p:spPr>
          <a:xfrm>
            <a:off x="712350" y="3435613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FUR_EXTEMP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평균, 표준편차 모두 큰 차이가 나지 않지만, Q1, Q2에서 큰 차이를 보임. 분포 자체에 차이가 있으므로 유의미한 파라미터로 보임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 Coding"/>
              <a:buChar char="+"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비슷한 형태의 분포가 반복해서 등장함, 다중공선성이 있을 것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06" name="Google Shape;206;p26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14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712350" y="437250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anum Gothic Coding"/>
                <a:ea typeface="Nanum Gothic Coding"/>
                <a:cs typeface="Nanum Gothic Coding"/>
                <a:sym typeface="Nanum Gothic Coding"/>
              </a:rPr>
              <a:t>각 설명 변수에 대해서 '양품'과 '불량품'의 경향과 이상치를 함께 검사하기 위해서 히스토그람과 각 성분에 대한 기초 통계를 사용하여 데이터를 확인한다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09" name="Google Shape;209;p26"/>
          <p:cNvPicPr preferRelativeResize="0"/>
          <p:nvPr/>
        </p:nvPicPr>
        <p:blipFill rotWithShape="1">
          <a:blip r:embed="rId3">
            <a:alphaModFix/>
          </a:blip>
          <a:srcRect b="0" l="396" r="406" t="0"/>
          <a:stretch/>
        </p:blipFill>
        <p:spPr>
          <a:xfrm>
            <a:off x="1571088" y="976513"/>
            <a:ext cx="3381808" cy="219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 rotWithShape="1">
          <a:blip r:embed="rId4">
            <a:alphaModFix/>
          </a:blip>
          <a:srcRect b="0" l="8834" r="8826" t="0"/>
          <a:stretch/>
        </p:blipFill>
        <p:spPr>
          <a:xfrm>
            <a:off x="5084547" y="976513"/>
            <a:ext cx="2483001" cy="116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 rotWithShape="1">
          <a:blip r:embed="rId5">
            <a:alphaModFix/>
          </a:blip>
          <a:srcRect b="0" l="8025" r="8025" t="0"/>
          <a:stretch/>
        </p:blipFill>
        <p:spPr>
          <a:xfrm>
            <a:off x="5084547" y="2271879"/>
            <a:ext cx="2488363" cy="116373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/>
        </p:nvSpPr>
        <p:spPr>
          <a:xfrm>
            <a:off x="712350" y="3339263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ROLLING_TEMP_T5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 Coding"/>
              <a:buChar char="+"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ROLLING_TEMP_T5</a:t>
            </a: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 &lt;= 100에서 이상치 의심 샘플이 관측됨. 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 Coding"/>
              <a:buChar char="+"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ROLLING_TEMP_T5 &gt;= 1000에서 불량품만 관측됨.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불량품의 경우 평균이 이상치를 제거한 양품의 평균보다 10%이상 높은 수치를 보임. 유의미한 관찰 대상으로 생각됨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18" name="Google Shape;218;p27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15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712350" y="437250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anum Gothic Coding"/>
                <a:ea typeface="Nanum Gothic Coding"/>
                <a:cs typeface="Nanum Gothic Coding"/>
                <a:sym typeface="Nanum Gothic Coding"/>
              </a:rPr>
              <a:t>각 설명 변수에 대해서 '양품'과 '불량품'의 경향과 이상치를 함께 검사하기 위해서 히스토그람과 각 성분에 대한 기초 통계를 사용하여 데이터를 확인한다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 rotWithShape="1">
          <a:blip r:embed="rId3">
            <a:alphaModFix/>
          </a:blip>
          <a:srcRect b="89" l="0" r="0" t="99"/>
          <a:stretch/>
        </p:blipFill>
        <p:spPr>
          <a:xfrm>
            <a:off x="1571088" y="976513"/>
            <a:ext cx="3381808" cy="219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 rotWithShape="1">
          <a:blip r:embed="rId4">
            <a:alphaModFix/>
          </a:blip>
          <a:srcRect b="0" l="9224" r="9216" t="0"/>
          <a:stretch/>
        </p:blipFill>
        <p:spPr>
          <a:xfrm>
            <a:off x="5084547" y="976513"/>
            <a:ext cx="2483001" cy="116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 rotWithShape="1">
          <a:blip r:embed="rId5">
            <a:alphaModFix/>
          </a:blip>
          <a:srcRect b="0" l="9429" r="9421" t="0"/>
          <a:stretch/>
        </p:blipFill>
        <p:spPr>
          <a:xfrm>
            <a:off x="5084547" y="2271879"/>
            <a:ext cx="2488363" cy="116373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/>
        </p:nvSpPr>
        <p:spPr>
          <a:xfrm>
            <a:off x="712350" y="3435613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ROLLING_DESCALING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 Coding"/>
              <a:buChar char="+"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ROLLING_DESCALING</a:t>
            </a: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이 홀수일 때는 불량품만 관측됨.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하지만 불량품이어서 DESCALING을 더 했을 수도 있으므로 (인과 관계 반대) 해당 insight는 사용 불가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이외에는 큰 차이는 찾을 수 없으므로 ROLLING_DESCALING도 제외.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30" name="Google Shape;230;p28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16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712350" y="437250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anum Gothic Coding"/>
                <a:ea typeface="Nanum Gothic Coding"/>
                <a:cs typeface="Nanum Gothic Coding"/>
                <a:sym typeface="Nanum Gothic Coding"/>
              </a:rPr>
              <a:t>각 설명 변수에 대해서 '양품'과 '불량품'의 경향과 이상치를 함께 검사하기 위해서 히스토그람과 각 성분에 대한 기초 통계를 사용하여 데이터를 확인한다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712350" y="3435613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STEEL_KIND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불량품의 대부분을 차지하는 것은 C0로 확인됨</a:t>
            </a: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. 하지만 주문생산품에 대한 조절은 불가능하므로, 해당 파라미터는 VITAL FEW에서 제외.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838" y="1113875"/>
            <a:ext cx="276225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488" y="1087650"/>
            <a:ext cx="2733675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/>
        </p:nvSpPr>
        <p:spPr>
          <a:xfrm>
            <a:off x="2917775" y="3268875"/>
            <a:ext cx="42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양품</a:t>
            </a:r>
            <a:endParaRPr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5736775" y="3268875"/>
            <a:ext cx="585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불량</a:t>
            </a:r>
            <a:r>
              <a:rPr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품</a:t>
            </a:r>
            <a:endParaRPr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3" name="Google Shape;243;p29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17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712350" y="437250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anum Gothic Coding"/>
                <a:ea typeface="Nanum Gothic Coding"/>
                <a:cs typeface="Nanum Gothic Coding"/>
                <a:sym typeface="Nanum Gothic Coding"/>
              </a:rPr>
              <a:t>각 설명 변수에 대해서 '양품'과 '불량품'의 경향과 이상치를 함께 검사하기 위해서 히스토그람과 각 성분에 대한 기초 통계를 사용하여 데이터를 확인한다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712350" y="3435613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FUR_NO_ROW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양품과 불량에 대한 유의미한 차이가 파이 플롯에서 보이지 않아서 FUR_NO_ROW 생략.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2917775" y="3268875"/>
            <a:ext cx="42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양품</a:t>
            </a:r>
            <a:endParaRPr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5736775" y="3268875"/>
            <a:ext cx="585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불량품</a:t>
            </a:r>
            <a:endParaRPr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488" y="1028350"/>
            <a:ext cx="2366962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475" y="1058000"/>
            <a:ext cx="2248614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6" name="Google Shape;256;p30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18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712350" y="437250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anum Gothic Coding"/>
                <a:ea typeface="Nanum Gothic Coding"/>
                <a:cs typeface="Nanum Gothic Coding"/>
                <a:sym typeface="Nanum Gothic Coding"/>
              </a:rPr>
              <a:t>각 설명 변수에 대해서 '양품'과 '불량품'의 경향과 이상치를 함께 검사하기 위해서 히스토그람과 각 성분에 대한 기초 통계를 사용하여 데이터를 확인한다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712350" y="3435613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HSB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HSB 미적용 샘플은 모두 불량품에서만 발견됨. HSB를 파라미터로서 채택.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2917775" y="3268875"/>
            <a:ext cx="42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양품</a:t>
            </a:r>
            <a:endParaRPr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5736775" y="3268875"/>
            <a:ext cx="585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불량품</a:t>
            </a:r>
            <a:endParaRPr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350" y="1078113"/>
            <a:ext cx="250507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013" y="1054313"/>
            <a:ext cx="260032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9" name="Google Shape;269;p31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19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712350" y="437250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anum Gothic Coding"/>
                <a:ea typeface="Nanum Gothic Coding"/>
                <a:cs typeface="Nanum Gothic Coding"/>
                <a:sym typeface="Nanum Gothic Coding"/>
              </a:rPr>
              <a:t>각 설명 변수에 대해서 '양품'과 '불량품'의 경향과 이상치를 함께 검사하기 위해서 히스토그람과 각 성분에 대한 기초 통계를 사용하여 데이터를 확인한다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712350" y="3317013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WORK_GR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4번 그룹에서 타 그룹 대비 불량품의 비율이 타 그룹 대비 양품의 비율보다 조금 증가하지만, 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1. 그 차이가 작으며, 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2. 도메인 전문가가 워크 그룹 간의 차이에 대해 설명하지 않음 </a:t>
            </a:r>
            <a:b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</a:b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위의 두 이유로 해당 파라미터는 생략함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2917775" y="3268875"/>
            <a:ext cx="422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양품</a:t>
            </a:r>
            <a:endParaRPr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5736775" y="3268875"/>
            <a:ext cx="585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불량품</a:t>
            </a:r>
            <a:endParaRPr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75" name="Google Shape;2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575" y="1087650"/>
            <a:ext cx="2380858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758" y="1087650"/>
            <a:ext cx="2420033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6" name="Google Shape;66;p14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02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38925"/>
            <a:ext cx="8839200" cy="113469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2437500" y="3824275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SPEC과 ROLLING DATE를</a:t>
            </a:r>
            <a:r>
              <a:rPr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 제외한 raw 데이터</a:t>
            </a:r>
            <a:endParaRPr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696750" y="511400"/>
            <a:ext cx="7750500" cy="13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주어진 데이터의 설명변수는 제품의 종류를 나타내는 SPEC과 공정 날짜를 나타내는 ROLLING DATE를 포함하여 총 13개가 있음.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SPEC을 더미 변수로 변환하여 전체 데이터를 그룹으로 나눌 수도 있겠지만 다른 변수들이 SPEC이 제공하는 정보를 좀 더 자세히 제공하며, 아래 표에서도 볼 수 있듯이 FUR_SZ_TEMP의 미세한 차이를 SPEC이 분별하지 못하기 때문에 SPEC 변수를 제외.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ROLLING DATE에 따른 차이는 데이터가 커질수록 상쇄 가능하다고 생각되며, 설명 변수로써 사용하더라도 조절을 할 수가 없어서 변수로 사용할 이유가 없다고 생각되어 ROLLING DATE 역시 제외.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82" name="Google Shape;282;p32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20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1800138" y="489175"/>
            <a:ext cx="2534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Nanum Gothic Coding"/>
                <a:ea typeface="Nanum Gothic Coding"/>
                <a:cs typeface="Nanum Gothic Coding"/>
                <a:sym typeface="Nanum Gothic Coding"/>
              </a:rPr>
              <a:t>VITAL FEW</a:t>
            </a:r>
            <a:endParaRPr b="1"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●"/>
            </a:pPr>
            <a:r>
              <a:rPr lang="en-GB">
                <a:latin typeface="Nanum Gothic Coding"/>
                <a:ea typeface="Nanum Gothic Coding"/>
                <a:cs typeface="Nanum Gothic Coding"/>
                <a:sym typeface="Nanum Gothic Coding"/>
              </a:rPr>
              <a:t>PT_WIDTH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●"/>
            </a:pPr>
            <a:r>
              <a:rPr lang="en-GB">
                <a:latin typeface="Nanum Gothic Coding"/>
                <a:ea typeface="Nanum Gothic Coding"/>
                <a:cs typeface="Nanum Gothic Coding"/>
                <a:sym typeface="Nanum Gothic Coding"/>
              </a:rPr>
              <a:t>PT_LENGTH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●"/>
            </a:pPr>
            <a:r>
              <a:rPr lang="en-GB">
                <a:latin typeface="Nanum Gothic Coding"/>
                <a:ea typeface="Nanum Gothic Coding"/>
                <a:cs typeface="Nanum Gothic Coding"/>
                <a:sym typeface="Nanum Gothic Coding"/>
              </a:rPr>
              <a:t>FUR_SZ_TEMP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●"/>
            </a:pPr>
            <a:r>
              <a:rPr lang="en-GB">
                <a:latin typeface="Nanum Gothic Coding"/>
                <a:ea typeface="Nanum Gothic Coding"/>
                <a:cs typeface="Nanum Gothic Coding"/>
                <a:sym typeface="Nanum Gothic Coding"/>
              </a:rPr>
              <a:t>FUR_EXTEM</a:t>
            </a:r>
            <a:r>
              <a:rPr lang="en-GB">
                <a:latin typeface="Nanum Gothic Coding"/>
                <a:ea typeface="Nanum Gothic Coding"/>
                <a:cs typeface="Nanum Gothic Coding"/>
                <a:sym typeface="Nanum Gothic Coding"/>
              </a:rPr>
              <a:t>P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●"/>
            </a:pPr>
            <a:r>
              <a:rPr lang="en-GB">
                <a:latin typeface="Nanum Gothic Coding"/>
                <a:ea typeface="Nanum Gothic Coding"/>
                <a:cs typeface="Nanum Gothic Coding"/>
                <a:sym typeface="Nanum Gothic Coding"/>
              </a:rPr>
              <a:t>ROLLING_TEMP_T5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●"/>
            </a:pPr>
            <a:r>
              <a:rPr lang="en-GB">
                <a:latin typeface="Nanum Gothic Coding"/>
                <a:ea typeface="Nanum Gothic Coding"/>
                <a:cs typeface="Nanum Gothic Coding"/>
                <a:sym typeface="Nanum Gothic Coding"/>
              </a:rPr>
              <a:t>HSB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85" name="Google Shape;285;p32"/>
          <p:cNvSpPr txBox="1"/>
          <p:nvPr/>
        </p:nvSpPr>
        <p:spPr>
          <a:xfrm>
            <a:off x="4809163" y="489175"/>
            <a:ext cx="2534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Nanum Gothic Coding"/>
                <a:ea typeface="Nanum Gothic Coding"/>
                <a:cs typeface="Nanum Gothic Coding"/>
                <a:sym typeface="Nanum Gothic Coding"/>
              </a:rPr>
              <a:t>이상치 처리</a:t>
            </a:r>
            <a:endParaRPr b="1"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 Coding"/>
              <a:buChar char="●"/>
            </a:pPr>
            <a:r>
              <a:rPr lang="en-GB">
                <a:latin typeface="Nanum Gothic Coding"/>
                <a:ea typeface="Nanum Gothic Coding"/>
                <a:cs typeface="Nanum Gothic Coding"/>
                <a:sym typeface="Nanum Gothic Coding"/>
              </a:rPr>
              <a:t>ROLLING_TEMP_T5 &lt; 100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696700" y="2668000"/>
            <a:ext cx="77505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위의 데이터 전 처리 과정 후, </a:t>
            </a: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정확한 모델을 얻기 위해, 그리고 스케일을 필요로 하는 모델을 사용하기 위해서 데이터를 스케일 해준다.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800" y="3246050"/>
            <a:ext cx="4873674" cy="11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93" name="Google Shape;293;p33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94" name="Google Shape;294;p33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21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95" name="Google Shape;295;p33"/>
          <p:cNvSpPr txBox="1"/>
          <p:nvPr/>
        </p:nvSpPr>
        <p:spPr>
          <a:xfrm>
            <a:off x="385400" y="578075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 Coding"/>
                <a:ea typeface="Nanum Gothic Coding"/>
                <a:cs typeface="Nanum Gothic Coding"/>
                <a:sym typeface="Nanum Gothic Coding"/>
              </a:rPr>
              <a:t>로지스틱 회귀분석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설명력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0.524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유의수준 0.05에서 유의한 변수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PT_LTH, PT_WDTH, ROLLING_TEMP_T5</a:t>
            </a:r>
            <a:endParaRPr b="1"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Test Set에 대한 정확도: 0.829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Confusion Matrix: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   62   9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   28 117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기타 모델들보다 정확성이 떨어짐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96" name="Google Shape;2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92850"/>
            <a:ext cx="4133850" cy="201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400" y="2507475"/>
            <a:ext cx="2854150" cy="15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3" name="Google Shape;303;p34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04" name="Google Shape;304;p34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22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05" name="Google Shape;305;p34"/>
          <p:cNvSpPr txBox="1"/>
          <p:nvPr/>
        </p:nvSpPr>
        <p:spPr>
          <a:xfrm>
            <a:off x="266925" y="585500"/>
            <a:ext cx="36612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 Coding"/>
                <a:ea typeface="Nanum Gothic Coding"/>
                <a:cs typeface="Nanum Gothic Coding"/>
                <a:sym typeface="Nanum Gothic Coding"/>
              </a:rPr>
              <a:t>Decision Tree</a:t>
            </a:r>
            <a:r>
              <a:rPr lang="en-GB">
                <a:latin typeface="Nanum Gothic Coding"/>
                <a:ea typeface="Nanum Gothic Coding"/>
                <a:cs typeface="Nanum Gothic Coding"/>
                <a:sym typeface="Nanum Gothic Coding"/>
              </a:rPr>
              <a:t> 모델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max_depth=5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min_samples_leaf=8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Training Set에 대한 정확도: 0.961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Test Set에 대한 정확도: 0.944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525" y="152400"/>
            <a:ext cx="3579717" cy="417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12" name="Google Shape;312;p35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23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266925" y="585500"/>
            <a:ext cx="36612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 Coding"/>
                <a:ea typeface="Nanum Gothic Coding"/>
                <a:cs typeface="Nanum Gothic Coding"/>
                <a:sym typeface="Nanum Gothic Coding"/>
              </a:rPr>
              <a:t>Random Forest</a:t>
            </a:r>
            <a:r>
              <a:rPr lang="en-GB">
                <a:latin typeface="Nanum Gothic Coding"/>
                <a:ea typeface="Nanum Gothic Coding"/>
                <a:cs typeface="Nanum Gothic Coding"/>
                <a:sym typeface="Nanum Gothic Coding"/>
              </a:rPr>
              <a:t> 모델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max_depth=5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min_samples_leaf=8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n_estimators=30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Training Set에 대한 정확도: 0.937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Test Set에 대한 정확도: 0.930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175" y="152400"/>
            <a:ext cx="4911075" cy="4115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"/>
            <a:ext cx="9144002" cy="417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6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22" name="Google Shape;322;p36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24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266925" y="585500"/>
            <a:ext cx="36612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 Coding"/>
                <a:ea typeface="Nanum Gothic Coding"/>
                <a:cs typeface="Nanum Gothic Coding"/>
                <a:sym typeface="Nanum Gothic Coding"/>
              </a:rPr>
              <a:t>Gradient Boosting</a:t>
            </a:r>
            <a:r>
              <a:rPr lang="en-GB">
                <a:latin typeface="Nanum Gothic Coding"/>
                <a:ea typeface="Nanum Gothic Coding"/>
                <a:cs typeface="Nanum Gothic Coding"/>
                <a:sym typeface="Nanum Gothic Coding"/>
              </a:rPr>
              <a:t> 모델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max_depth=5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min_samples_leaf=8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n_estimators=30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learning_rate=0.1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Training Set에 대한 정확도: 0.968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Test Set에 대한 정확도: 0.963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30" name="Google Shape;330;p37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31" name="Google Shape;331;p37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25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32" name="Google Shape;332;p37"/>
          <p:cNvSpPr txBox="1"/>
          <p:nvPr/>
        </p:nvSpPr>
        <p:spPr>
          <a:xfrm>
            <a:off x="358600" y="644775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 Coding"/>
                <a:ea typeface="Nanum Gothic Coding"/>
                <a:cs typeface="Nanum Gothic Coding"/>
                <a:sym typeface="Nanum Gothic Coding"/>
              </a:rPr>
              <a:t>SVC 모델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해당 데이터를 사용하여 모델을 만들었을 때, 스케일을 했음에도 불구하고 c와 gamma 값에 모델의 정확도가 변하지 않음.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Confusion Matrix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    53  14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     6 142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Training Set에 대한 정확도: 0.923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Test Set에 대한 정확도: 0.907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4516400" y="644775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 Coding"/>
                <a:ea typeface="Nanum Gothic Coding"/>
                <a:cs typeface="Nanum Gothic Coding"/>
                <a:sym typeface="Nanum Gothic Coding"/>
              </a:rPr>
              <a:t>KNN</a:t>
            </a:r>
            <a:r>
              <a:rPr lang="en-GB">
                <a:latin typeface="Nanum Gothic Coding"/>
                <a:ea typeface="Nanum Gothic Coding"/>
                <a:cs typeface="Nanum Gothic Coding"/>
                <a:sym typeface="Nanum Gothic Coding"/>
              </a:rPr>
              <a:t> 모델</a:t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해당 데이터를 사용하여 모델을 만들었을 때, 스케일을 했음에도 불구하고 weight와 n_neighbor 값에 모델의 정확도가 변하지 않음.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Confusion Matrix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    52  15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    11 137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Training Set에 대한 정확도: 0.944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Test Set에 대한 정확도: 0.879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334" name="Google Shape;334;p37"/>
          <p:cNvCxnSpPr/>
          <p:nvPr/>
        </p:nvCxnSpPr>
        <p:spPr>
          <a:xfrm rot="10800000">
            <a:off x="4454250" y="1142775"/>
            <a:ext cx="0" cy="20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/>
          <p:nvPr/>
        </p:nvSpPr>
        <p:spPr>
          <a:xfrm>
            <a:off x="696750" y="489150"/>
            <a:ext cx="77505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모델별로 약간의 차이가 있지만, 대체적으로 보았을 때 가장 중요한 파라미터는 ROLLING_TEMP_T5로 보임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 Coding"/>
              <a:buChar char="-"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Decision Tree와 Ensemble 모델들에서 가장 상위의 파라미터가 ROLLING_TEMP_T5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Gradient Boosting 모델이 0.963으로 가장 높은 분류 정확성을 보여줌.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 Coding"/>
              <a:buChar char="-"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이 때의 파라미터 중요도 순위는 오른쪽 그래프와 같음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절반 이상의 중요도를 차지하는 ROLLING_TEMP_T5와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FUR_EXTEMP는 각각 가열대 온도와 압연 온도로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포스코 철강 생산 공정에서 연주 공정과 압연 공정, 마지막 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두 과정에 의해 SCALE이 발생하는 경우가 가장 많은 것으로 판단됨.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 Coding"/>
              <a:buChar char="-"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SCALE을 줄이기 위해서는 ROLLING_TEMP_T5와 FUR_EXTEMP를 일정 수준 이하로 유지해야함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41" name="Google Shape;341;p38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42" name="Google Shape;342;p38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26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343" name="Google Shape;3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150" y="1437225"/>
            <a:ext cx="3321800" cy="18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125" y="2377288"/>
            <a:ext cx="3965100" cy="8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6" name="Google Shape;76;p15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25" y="909103"/>
            <a:ext cx="5795700" cy="12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0</a:t>
            </a: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주3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2900" y="291338"/>
            <a:ext cx="1417275" cy="24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1171000" y="2814875"/>
            <a:ext cx="68019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데이터의 기본 통계를 확인했을 때, 특이사항은 발견되지 않으며 결측치도 없는것으로 확인됨.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양품과 불량품 데이터는 각 489개, 231개로 약 2:1의 비율임.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6" name="Google Shape;86;p16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04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712350" y="437250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anum Gothic Coding"/>
                <a:ea typeface="Nanum Gothic Coding"/>
                <a:cs typeface="Nanum Gothic Coding"/>
                <a:sym typeface="Nanum Gothic Coding"/>
              </a:rPr>
              <a:t>각 설명 변수에 대해서 '양품'과 '불량품'의 경향과 이상치를 함께 검사하기 위해서 히스토그람과 각 성분에 대한 기초 통계를 사용하여 데이터를 확인한다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088" y="976513"/>
            <a:ext cx="3381808" cy="219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547" y="976513"/>
            <a:ext cx="2483001" cy="116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547" y="2271879"/>
            <a:ext cx="2488364" cy="116373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712350" y="3435613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PT_THK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양품의 분포가 더 고르게 넓어보이지만 양품과 불량품의 비율 차이로 생길 수 있다고 생각하며, 양품과 불량품이 대체로 비슷한 분포를 보이고 있다는 점에서 PT THK를 유의미한 파라미터로 놓기 어려울 것으로 보임.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8" name="Google Shape;98;p17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05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712350" y="437250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anum Gothic Coding"/>
                <a:ea typeface="Nanum Gothic Coding"/>
                <a:cs typeface="Nanum Gothic Coding"/>
                <a:sym typeface="Nanum Gothic Coding"/>
              </a:rPr>
              <a:t>각 설명 변수에 대해서 '양품'과 '불량품'의 경향과 이상치를 함께 검사하기 위해서 히스토그람과 각 성분에 대한 기초 통계를 사용하여 데이터를 확인한다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119" r="119" t="0"/>
          <a:stretch/>
        </p:blipFill>
        <p:spPr>
          <a:xfrm>
            <a:off x="1571088" y="976513"/>
            <a:ext cx="3381807" cy="219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 b="0" l="445" r="445" t="0"/>
          <a:stretch/>
        </p:blipFill>
        <p:spPr>
          <a:xfrm>
            <a:off x="5084547" y="976513"/>
            <a:ext cx="2483001" cy="116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5">
            <a:alphaModFix/>
          </a:blip>
          <a:srcRect b="0" l="1522" r="1531" t="0"/>
          <a:stretch/>
        </p:blipFill>
        <p:spPr>
          <a:xfrm>
            <a:off x="5084547" y="2271879"/>
            <a:ext cx="2488364" cy="116373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712350" y="3435613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PT_WDTH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75% 이상의 불량품은 양품 PT_WDTH의 평균값보다 아래에 분포하고 있음. 이로 인해 양품과 불량품의 평균은 200 이상, 약 10%의 차이를 보인다. PT_WDTH는 유의미한 분류 기준으로 생각됨.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0" name="Google Shape;110;p18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06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712350" y="437250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anum Gothic Coding"/>
                <a:ea typeface="Nanum Gothic Coding"/>
                <a:cs typeface="Nanum Gothic Coding"/>
                <a:sym typeface="Nanum Gothic Coding"/>
              </a:rPr>
              <a:t>각 설명 변수에 대해서 '양품'과 '불량품'의 경향과 이상치를 함께 검사하기 위해서 히스토그람과 각 성분에 대한 기초 통계를 사용하여 데이터를 확인한다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845" l="0" r="0" t="855"/>
          <a:stretch/>
        </p:blipFill>
        <p:spPr>
          <a:xfrm>
            <a:off x="1571088" y="976513"/>
            <a:ext cx="3381807" cy="219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 b="0" l="855" r="845" t="0"/>
          <a:stretch/>
        </p:blipFill>
        <p:spPr>
          <a:xfrm>
            <a:off x="5084547" y="976513"/>
            <a:ext cx="2483001" cy="116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5">
            <a:alphaModFix/>
          </a:blip>
          <a:srcRect b="0" l="835" r="835" t="0"/>
          <a:stretch/>
        </p:blipFill>
        <p:spPr>
          <a:xfrm>
            <a:off x="5084547" y="2271879"/>
            <a:ext cx="2488364" cy="116373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712350" y="3435613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PT_LTH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LTH가 30000~45000을 중심으로 불량품이 분포해있으며, 양품은 이와 반대로 해당 구간에서 상대적으로 적은 분포를 보인다. PT_LTH 역시 유의미할 것으로 예상.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2" name="Google Shape;122;p19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07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712350" y="437250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anum Gothic Coding"/>
                <a:ea typeface="Nanum Gothic Coding"/>
                <a:cs typeface="Nanum Gothic Coding"/>
                <a:sym typeface="Nanum Gothic Coding"/>
              </a:rPr>
              <a:t>각 설명 변수에 대해서 '양품'과 '불량품'의 경향과 이상치를 함께 검사하기 위해서 히스토그람과 각 성분에 대한 기초 통계를 사용하여 데이터를 확인한다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3">
            <a:alphaModFix/>
          </a:blip>
          <a:srcRect b="0" l="2298" r="2308" t="0"/>
          <a:stretch/>
        </p:blipFill>
        <p:spPr>
          <a:xfrm>
            <a:off x="1571088" y="976512"/>
            <a:ext cx="3381807" cy="219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4">
            <a:alphaModFix/>
          </a:blip>
          <a:srcRect b="0" l="495" r="495" t="0"/>
          <a:stretch/>
        </p:blipFill>
        <p:spPr>
          <a:xfrm>
            <a:off x="5084547" y="976513"/>
            <a:ext cx="2483001" cy="116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 rotWithShape="1">
          <a:blip r:embed="rId5">
            <a:alphaModFix/>
          </a:blip>
          <a:srcRect b="0" l="1105" r="1105" t="0"/>
          <a:stretch/>
        </p:blipFill>
        <p:spPr>
          <a:xfrm>
            <a:off x="5084547" y="2271879"/>
            <a:ext cx="2488364" cy="1163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712350" y="3435613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PT_WGT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양품의 경우 WGT가 낮을수록 빈도가 높아지지만, 불량의 경우 상대적으로 골고루 분포해있어서 WGT를 이용하여 이 둘을 분간하기는 어려울 것으로 생각됨. 따라서 PT_WGT를 제외.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4" name="Google Shape;134;p20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08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712350" y="437250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anum Gothic Coding"/>
                <a:ea typeface="Nanum Gothic Coding"/>
                <a:cs typeface="Nanum Gothic Coding"/>
                <a:sym typeface="Nanum Gothic Coding"/>
              </a:rPr>
              <a:t>각 설명 변수에 대해서 '양품'과 '불량품'의 경향과 이상치를 함께 검사하기 위해서 히스토그람과 각 성분에 대한 기초 통계를 사용하여 데이터를 확인한다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571088" y="976512"/>
            <a:ext cx="3381807" cy="219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4">
            <a:alphaModFix/>
          </a:blip>
          <a:srcRect b="0" l="5244" r="5253" t="0"/>
          <a:stretch/>
        </p:blipFill>
        <p:spPr>
          <a:xfrm>
            <a:off x="5084547" y="976513"/>
            <a:ext cx="2483000" cy="116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5">
            <a:alphaModFix/>
          </a:blip>
          <a:srcRect b="0" l="4971" r="4971" t="0"/>
          <a:stretch/>
        </p:blipFill>
        <p:spPr>
          <a:xfrm>
            <a:off x="5084547" y="2271879"/>
            <a:ext cx="2488363" cy="116373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712350" y="3435613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FUR_HZ_TEMP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그래프로 볼 때 약간의 차이는 있지만, 분석값을 보았을 때, 평균값 1% 미만 차이가 있으며, 표준편차 역시 큰 차이가 없어서 해당 파라미터에 대한 유의미한 분석은 어려울 것으로 보임.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696750" y="4476475"/>
            <a:ext cx="7750500" cy="437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6" name="Google Shape;146;p21"/>
          <p:cNvSpPr txBox="1"/>
          <p:nvPr/>
        </p:nvSpPr>
        <p:spPr>
          <a:xfrm>
            <a:off x="96350" y="37050"/>
            <a:ext cx="1311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latin typeface="Nanum Gothic Coding"/>
                <a:ea typeface="Nanum Gothic Coding"/>
                <a:cs typeface="Nanum Gothic Coding"/>
                <a:sym typeface="Nanum Gothic Coding"/>
              </a:rPr>
              <a:t>종합 실습 2</a:t>
            </a:r>
            <a:endParaRPr b="1" sz="9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6358975" y="4517275"/>
            <a:ext cx="1830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Nanum Gothic Coding"/>
                <a:ea typeface="Nanum Gothic Coding"/>
                <a:cs typeface="Nanum Gothic Coding"/>
                <a:sym typeface="Nanum Gothic Coding"/>
              </a:rPr>
              <a:t>10th May, 2019  |  09</a:t>
            </a:r>
            <a:endParaRPr b="1" sz="11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712350" y="437250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anum Gothic Coding"/>
                <a:ea typeface="Nanum Gothic Coding"/>
                <a:cs typeface="Nanum Gothic Coding"/>
                <a:sym typeface="Nanum Gothic Coding"/>
              </a:rPr>
              <a:t>각 설명 변수에 대해서 '양품'과 '불량품'의 경향과 이상치를 함께 검사하기 위해서 히스토그람과 각 성분에 대한 기초 통계를 사용하여 데이터를 확인한다</a:t>
            </a:r>
            <a:endParaRPr sz="10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1571088" y="976513"/>
            <a:ext cx="3381808" cy="219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 rotWithShape="1">
          <a:blip r:embed="rId4">
            <a:alphaModFix/>
          </a:blip>
          <a:srcRect b="0" l="4889" r="4889" t="0"/>
          <a:stretch/>
        </p:blipFill>
        <p:spPr>
          <a:xfrm>
            <a:off x="5084547" y="976513"/>
            <a:ext cx="2483000" cy="116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 rotWithShape="1">
          <a:blip r:embed="rId5">
            <a:alphaModFix/>
          </a:blip>
          <a:srcRect b="0" l="4792" r="4792" t="0"/>
          <a:stretch/>
        </p:blipFill>
        <p:spPr>
          <a:xfrm>
            <a:off x="5084547" y="2271879"/>
            <a:ext cx="2488363" cy="116373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712350" y="3435613"/>
            <a:ext cx="7719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FUR_HZ_TIME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anum Gothic Coding"/>
                <a:ea typeface="Nanum Gothic Coding"/>
                <a:cs typeface="Nanum Gothic Coding"/>
                <a:sym typeface="Nanum Gothic Coding"/>
              </a:rPr>
              <a:t>그래프로 볼 때 약간의 차이는 있지만, 분석값을 보았을 때, 평균값 1% 미만 차이가 있으며, 표준편차 역시 큰 차이가 없어서 해당 파라미터에 대한 유의미한 분석은 어려울 것으로 보임.</a:t>
            </a:r>
            <a:endParaRPr sz="12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